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76" r:id="rId13"/>
    <p:sldId id="277" r:id="rId14"/>
    <p:sldId id="271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3" autoAdjust="0"/>
    <p:restoredTop sz="94705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#Sources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228600" y="0"/>
            <a:ext cx="8915400" cy="1752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History 321: </a:t>
            </a:r>
            <a:br>
              <a:rPr lang="en-US" sz="3600" dirty="0" smtClean="0"/>
            </a:br>
            <a:r>
              <a:rPr lang="en-US" sz="3600" dirty="0" smtClean="0"/>
              <a:t>State and Society in Early Modern Europe:</a:t>
            </a:r>
            <a:br>
              <a:rPr lang="en-US" sz="3600" dirty="0" smtClean="0"/>
            </a:br>
            <a:r>
              <a:rPr lang="en-US" sz="3600" dirty="0" smtClean="0"/>
              <a:t>The Thirty Years War</a:t>
            </a:r>
            <a:endParaRPr lang="en-US" sz="3600" dirty="0"/>
          </a:p>
        </p:txBody>
      </p:sp>
      <p:pic>
        <p:nvPicPr>
          <p:cNvPr id="2" name="MS900431065[1]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27525" y="3184525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806356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96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 mute="1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Economic Impact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/>
          </a:bodyPr>
          <a:lstStyle/>
          <a:p>
            <a:r>
              <a:rPr lang="en-CA" dirty="0" smtClean="0"/>
              <a:t>indebtedness</a:t>
            </a:r>
          </a:p>
          <a:p>
            <a:pPr lvl="1"/>
            <a:r>
              <a:rPr lang="en-CA" dirty="0" smtClean="0"/>
              <a:t>in evidence before 1618</a:t>
            </a:r>
          </a:p>
          <a:p>
            <a:pPr lvl="1"/>
            <a:r>
              <a:rPr lang="en-CA" dirty="0" smtClean="0"/>
              <a:t>hyperinflation</a:t>
            </a:r>
          </a:p>
          <a:p>
            <a:pPr lvl="1"/>
            <a:r>
              <a:rPr lang="en-CA" dirty="0" smtClean="0"/>
              <a:t>imprudent investments in conspicuous consumption</a:t>
            </a:r>
          </a:p>
          <a:p>
            <a:pPr lvl="1"/>
            <a:r>
              <a:rPr lang="en-CA" dirty="0" smtClean="0"/>
              <a:t>“shrinking tax base” (p. 803)</a:t>
            </a:r>
          </a:p>
          <a:p>
            <a:pPr lvl="1"/>
            <a:r>
              <a:rPr lang="en-CA" dirty="0" smtClean="0"/>
              <a:t>Reichstag Recess, 1654 (p. 804)</a:t>
            </a:r>
          </a:p>
          <a:p>
            <a:r>
              <a:rPr lang="en-CA" dirty="0" smtClean="0"/>
              <a:t>uneven economic recovery</a:t>
            </a:r>
          </a:p>
          <a:p>
            <a:pPr lvl="1"/>
            <a:r>
              <a:rPr lang="en-CA" dirty="0" smtClean="0"/>
              <a:t>animal husbandry</a:t>
            </a:r>
          </a:p>
          <a:p>
            <a:pPr lvl="1"/>
            <a:r>
              <a:rPr lang="en-CA" dirty="0" smtClean="0"/>
              <a:t>labour and capital shortages</a:t>
            </a:r>
          </a:p>
          <a:p>
            <a:pPr lvl="1"/>
            <a:r>
              <a:rPr lang="en-CA" dirty="0" smtClean="0"/>
              <a:t>capital- and time-intensive industries</a:t>
            </a:r>
          </a:p>
          <a:p>
            <a:pPr lvl="2"/>
            <a:r>
              <a:rPr lang="en-CA" sz="2400" dirty="0" smtClean="0"/>
              <a:t>viticulture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708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Impact on the territorial state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decline of Estates</a:t>
            </a:r>
          </a:p>
          <a:p>
            <a:r>
              <a:rPr lang="en-CA" dirty="0" smtClean="0"/>
              <a:t>centralization of princely power</a:t>
            </a:r>
          </a:p>
          <a:p>
            <a:r>
              <a:rPr lang="en-CA" dirty="0" smtClean="0"/>
              <a:t>territorial changes</a:t>
            </a:r>
          </a:p>
          <a:p>
            <a:r>
              <a:rPr lang="en-CA" dirty="0" smtClean="0"/>
              <a:t>threat to local government</a:t>
            </a:r>
          </a:p>
          <a:p>
            <a:r>
              <a:rPr lang="en-CA" dirty="0" smtClean="0"/>
              <a:t>change of “the ideal of the state from the guardian of the established order to promoter of the common good” (p. 811)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0556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r>
              <a:rPr lang="en-CA" sz="3600" dirty="0" smtClean="0"/>
              <a:t>Cultural impact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5181600" cy="5242560"/>
          </a:xfrm>
        </p:spPr>
        <p:txBody>
          <a:bodyPr/>
          <a:lstStyle/>
          <a:p>
            <a:r>
              <a:rPr lang="en-CA" dirty="0" smtClean="0"/>
              <a:t>destruction / removal of cultural treasures</a:t>
            </a:r>
          </a:p>
          <a:p>
            <a:r>
              <a:rPr lang="en-CA" dirty="0" smtClean="0"/>
              <a:t>demise of some Protestant universities</a:t>
            </a:r>
          </a:p>
          <a:p>
            <a:r>
              <a:rPr lang="en-CA" dirty="0" smtClean="0"/>
              <a:t>emigration of artists</a:t>
            </a:r>
          </a:p>
        </p:txBody>
      </p:sp>
      <p:sp>
        <p:nvSpPr>
          <p:cNvPr id="5" name="Rectangle 1">
            <a:hlinkClick r:id="rId2"/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sp>
        <p:nvSpPr>
          <p:cNvPr id="7" name="Rectangle 2">
            <a:hlinkClick r:id="rId2"/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413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en-CA" sz="3600" dirty="0" smtClean="0"/>
              <a:t>Cultural impact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53220"/>
            <a:ext cx="4953000" cy="5318760"/>
          </a:xfrm>
        </p:spPr>
        <p:txBody>
          <a:bodyPr/>
          <a:lstStyle/>
          <a:p>
            <a:r>
              <a:rPr lang="en-CA" dirty="0"/>
              <a:t>artistic developments</a:t>
            </a:r>
          </a:p>
          <a:p>
            <a:pPr lvl="1"/>
            <a:r>
              <a:rPr lang="en-CA" dirty="0"/>
              <a:t>music: Heinrich </a:t>
            </a:r>
            <a:r>
              <a:rPr lang="en-CA" dirty="0" err="1" smtClean="0"/>
              <a:t>Schütz</a:t>
            </a:r>
            <a:r>
              <a:rPr lang="en-CA" dirty="0" smtClean="0"/>
              <a:t> (1585-1672)</a:t>
            </a:r>
          </a:p>
          <a:p>
            <a:pPr lvl="1"/>
            <a:r>
              <a:rPr lang="en-CA" dirty="0" smtClean="0"/>
              <a:t>poetry: Martin </a:t>
            </a:r>
            <a:r>
              <a:rPr lang="en-CA" dirty="0" err="1" smtClean="0"/>
              <a:t>Opitz</a:t>
            </a:r>
            <a:r>
              <a:rPr lang="en-CA" dirty="0" smtClean="0"/>
              <a:t> (1597-1639)</a:t>
            </a:r>
          </a:p>
          <a:p>
            <a:pPr lvl="1"/>
            <a:r>
              <a:rPr lang="en-CA" dirty="0" smtClean="0"/>
              <a:t>Johann </a:t>
            </a:r>
            <a:r>
              <a:rPr lang="en-CA" dirty="0" err="1" smtClean="0"/>
              <a:t>Rist</a:t>
            </a:r>
            <a:r>
              <a:rPr lang="en-CA" dirty="0" smtClean="0"/>
              <a:t> (1607-1667)</a:t>
            </a:r>
          </a:p>
          <a:p>
            <a:pPr lvl="1"/>
            <a:r>
              <a:rPr lang="en-CA" dirty="0" smtClean="0"/>
              <a:t>Johann von </a:t>
            </a:r>
            <a:r>
              <a:rPr lang="en-CA" dirty="0" err="1" smtClean="0"/>
              <a:t>Grimmelshausen</a:t>
            </a:r>
            <a:r>
              <a:rPr lang="en-CA" dirty="0" smtClean="0"/>
              <a:t> (1622-1676)</a:t>
            </a:r>
          </a:p>
          <a:p>
            <a:pPr lvl="2"/>
            <a:r>
              <a:rPr lang="en-CA" sz="2400" i="1" dirty="0" err="1" smtClean="0"/>
              <a:t>Simplicissimus</a:t>
            </a:r>
            <a:r>
              <a:rPr lang="en-CA" sz="2400" dirty="0" smtClean="0"/>
              <a:t> (1668)</a:t>
            </a:r>
            <a:endParaRPr lang="en-CA" sz="2400" i="1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944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63000" cy="1066800"/>
          </a:xfrm>
        </p:spPr>
        <p:txBody>
          <a:bodyPr>
            <a:noAutofit/>
          </a:bodyPr>
          <a:lstStyle/>
          <a:p>
            <a:r>
              <a:rPr lang="en-CA" sz="3600" dirty="0" smtClean="0"/>
              <a:t>Jacques </a:t>
            </a:r>
            <a:r>
              <a:rPr lang="en-CA" sz="3600" dirty="0" err="1" smtClean="0"/>
              <a:t>Callot</a:t>
            </a:r>
            <a:r>
              <a:rPr lang="en-CA" sz="3600" dirty="0" smtClean="0"/>
              <a:t>, </a:t>
            </a:r>
            <a:r>
              <a:rPr lang="en-CA" sz="3600" i="1" dirty="0" smtClean="0"/>
              <a:t>Miseries of War</a:t>
            </a:r>
            <a:r>
              <a:rPr lang="en-CA" sz="3600" dirty="0" smtClean="0"/>
              <a:t> (1633)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251127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762000"/>
          </a:xfrm>
        </p:spPr>
        <p:txBody>
          <a:bodyPr>
            <a:normAutofit/>
          </a:bodyPr>
          <a:lstStyle/>
          <a:p>
            <a:r>
              <a:rPr lang="en-CA" sz="3600" i="1" dirty="0" smtClean="0"/>
              <a:t>Sourcebook</a:t>
            </a:r>
            <a:r>
              <a:rPr lang="en-CA" sz="3600" dirty="0" smtClean="0"/>
              <a:t>, docs. </a:t>
            </a:r>
            <a:r>
              <a:rPr lang="en-US" sz="3600" dirty="0">
                <a:effectLst/>
              </a:rPr>
              <a:t>79-90, 145-151</a:t>
            </a:r>
            <a:endParaRPr lang="en-CA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534400" cy="5715000"/>
          </a:xfrm>
        </p:spPr>
        <p:txBody>
          <a:bodyPr>
            <a:normAutofit lnSpcReduction="10000"/>
          </a:bodyPr>
          <a:lstStyle/>
          <a:p>
            <a:pPr marL="651510" indent="-514350">
              <a:buFont typeface="+mj-lt"/>
              <a:buAutoNum type="arabicPeriod"/>
            </a:pPr>
            <a:r>
              <a:rPr lang="en-CA" dirty="0" smtClean="0"/>
              <a:t>What do the documents tell us about the Thirty Years War and the way in which contemporaries experienced it?  Can we use them to show that “absolute destruction” was a “myth” (Wilson, </a:t>
            </a:r>
            <a:r>
              <a:rPr lang="en-CA" i="1" dirty="0" smtClean="0"/>
              <a:t>Europe’s </a:t>
            </a:r>
            <a:r>
              <a:rPr lang="en-CA" i="1" smtClean="0"/>
              <a:t>Tragedy</a:t>
            </a:r>
            <a:r>
              <a:rPr lang="en-CA" smtClean="0"/>
              <a:t>, p. </a:t>
            </a:r>
            <a:r>
              <a:rPr lang="en-CA" dirty="0" smtClean="0"/>
              <a:t>779)?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Do you think the accounts of contemporaries are reliable?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How do the documents relate to the argument about the religious nature of the War?</a:t>
            </a:r>
          </a:p>
          <a:p>
            <a:pPr marL="651510" indent="-514350">
              <a:buFont typeface="+mj-lt"/>
              <a:buAutoNum type="arabicPeriod"/>
            </a:pPr>
            <a:r>
              <a:rPr lang="en-CA" dirty="0" smtClean="0"/>
              <a:t>Identify two passages that you find particularly revealing about the violence of the War and / or the experience of living through the War.  Why did you choose these passages?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8873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Question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How destructive was the Thirty Years War?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43864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dirty="0" smtClean="0"/>
              <a:t>Interpretations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r>
              <a:rPr lang="en-CA" dirty="0" smtClean="0"/>
              <a:t>the “all-destructive fury”</a:t>
            </a:r>
          </a:p>
          <a:p>
            <a:pPr lvl="1"/>
            <a:r>
              <a:rPr lang="en-CA" i="1" dirty="0" smtClean="0"/>
              <a:t>The Lamentations of Germany</a:t>
            </a:r>
            <a:r>
              <a:rPr lang="en-CA" dirty="0" smtClean="0"/>
              <a:t> (1638)</a:t>
            </a:r>
          </a:p>
          <a:p>
            <a:pPr lvl="1"/>
            <a:r>
              <a:rPr lang="en-CA" dirty="0" smtClean="0"/>
              <a:t>Friedrich Schiller, 1790s</a:t>
            </a:r>
          </a:p>
          <a:p>
            <a:pPr lvl="1"/>
            <a:r>
              <a:rPr lang="en-CA" dirty="0" smtClean="0"/>
              <a:t>Gustav Freytag, </a:t>
            </a:r>
            <a:r>
              <a:rPr lang="en-CA" i="1" dirty="0" err="1" smtClean="0"/>
              <a:t>Bilder</a:t>
            </a:r>
            <a:r>
              <a:rPr lang="en-CA" i="1" dirty="0" smtClean="0"/>
              <a:t> </a:t>
            </a:r>
            <a:r>
              <a:rPr lang="en-CA" i="1" dirty="0" err="1" smtClean="0"/>
              <a:t>aus</a:t>
            </a:r>
            <a:r>
              <a:rPr lang="en-CA" i="1" dirty="0" smtClean="0"/>
              <a:t> der </a:t>
            </a:r>
            <a:r>
              <a:rPr lang="en-CA" i="1" dirty="0" err="1" smtClean="0"/>
              <a:t>deutschen</a:t>
            </a:r>
            <a:r>
              <a:rPr lang="en-CA" i="1" dirty="0" smtClean="0"/>
              <a:t> </a:t>
            </a:r>
            <a:r>
              <a:rPr lang="en-CA" i="1" dirty="0" err="1" smtClean="0"/>
              <a:t>Vergangenheit</a:t>
            </a:r>
            <a:r>
              <a:rPr lang="en-CA" dirty="0" smtClean="0"/>
              <a:t>, 5 vols. (1859-1867) = </a:t>
            </a:r>
            <a:r>
              <a:rPr lang="en-CA" i="1" dirty="0" smtClean="0"/>
              <a:t>Pictures from the German Past</a:t>
            </a:r>
            <a:endParaRPr lang="en-CA" dirty="0" smtClean="0"/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boundless, chaotic violence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Germans as innocent victims of brutal foreign aggressors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CA" dirty="0" smtClean="0"/>
              <a:t>hope for a new Germany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5059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CA" dirty="0" smtClean="0"/>
              <a:t>Interpretations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r>
              <a:rPr lang="en-CA" dirty="0" smtClean="0"/>
              <a:t>the “early decline school” (vs. the “disastrous war school”)</a:t>
            </a:r>
          </a:p>
          <a:p>
            <a:pPr lvl="1"/>
            <a:r>
              <a:rPr lang="en-CA" dirty="0" smtClean="0"/>
              <a:t>S. G. Steinberg, </a:t>
            </a:r>
            <a:r>
              <a:rPr lang="en-CA" i="1" dirty="0" smtClean="0"/>
              <a:t>The Thirty Years War and the Conflict for European Hegemony </a:t>
            </a:r>
            <a:r>
              <a:rPr lang="en-CA" dirty="0" smtClean="0"/>
              <a:t>(1967)</a:t>
            </a:r>
          </a:p>
          <a:p>
            <a:pPr lvl="1"/>
            <a:r>
              <a:rPr lang="en-CA" dirty="0" smtClean="0"/>
              <a:t>claims, but little evidence</a:t>
            </a:r>
          </a:p>
        </p:txBody>
      </p:sp>
    </p:spTree>
    <p:extLst>
      <p:ext uri="{BB962C8B-B14F-4D97-AF65-F5344CB8AC3E}">
        <p14:creationId xmlns:p14="http://schemas.microsoft.com/office/powerpoint/2010/main" val="271109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Reasons for debate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r>
              <a:rPr lang="en-CA" dirty="0" smtClean="0"/>
              <a:t>“The extensive operations and rapid reversals of fortune fostered a climate of uncertainty” (p. 783)</a:t>
            </a:r>
          </a:p>
          <a:p>
            <a:r>
              <a:rPr lang="en-CA" dirty="0" smtClean="0"/>
              <a:t>“shifts in theatres” (p. 785)</a:t>
            </a:r>
          </a:p>
          <a:p>
            <a:r>
              <a:rPr lang="en-CA" dirty="0" smtClean="0"/>
              <a:t>peasant revolts</a:t>
            </a:r>
          </a:p>
          <a:p>
            <a:r>
              <a:rPr lang="en-CA" dirty="0" smtClean="0"/>
              <a:t>crop failures</a:t>
            </a:r>
          </a:p>
          <a:p>
            <a:r>
              <a:rPr lang="en-CA" dirty="0" smtClean="0"/>
              <a:t>disease</a:t>
            </a:r>
          </a:p>
          <a:p>
            <a:r>
              <a:rPr lang="en-CA" dirty="0" smtClean="0"/>
              <a:t>depopulation / shift in population</a:t>
            </a:r>
          </a:p>
          <a:p>
            <a:r>
              <a:rPr lang="en-CA" dirty="0" smtClean="0"/>
              <a:t>imprecise statistical data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141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Demographic impact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r>
              <a:rPr lang="en-CA" dirty="0" smtClean="0"/>
              <a:t>Steinberg: population increase</a:t>
            </a:r>
          </a:p>
          <a:p>
            <a:r>
              <a:rPr lang="en-CA" dirty="0" err="1" smtClean="0"/>
              <a:t>Günther</a:t>
            </a:r>
            <a:r>
              <a:rPr lang="en-CA" dirty="0" smtClean="0"/>
              <a:t> Franz:  decline by 40%</a:t>
            </a:r>
          </a:p>
          <a:p>
            <a:r>
              <a:rPr lang="en-CA" dirty="0" smtClean="0"/>
              <a:t>“Even a 15 per cent decline would make the Thirty Years War the most destructive conflict in European history” (p. 787).</a:t>
            </a:r>
          </a:p>
          <a:p>
            <a:r>
              <a:rPr lang="en-CA" dirty="0" smtClean="0"/>
              <a:t>Depopulation varied by region.  Statistics on p. 788.</a:t>
            </a:r>
          </a:p>
          <a:p>
            <a:r>
              <a:rPr lang="en-CA" dirty="0" smtClean="0"/>
              <a:t>“The post-war demographic recovery flowed from a rising birth rate and a fall in mortality” (p. 795).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16119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What were the causes of death?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>
            <a:normAutofit lnSpcReduction="10000"/>
          </a:bodyPr>
          <a:lstStyle/>
          <a:p>
            <a:r>
              <a:rPr lang="en-CA" dirty="0" smtClean="0"/>
              <a:t>violence:  soldiers, not civilians, the main victims</a:t>
            </a:r>
          </a:p>
          <a:p>
            <a:r>
              <a:rPr lang="en-CA" dirty="0" smtClean="0"/>
              <a:t>“Disease proved more potent than muskets, swords and cannon” (p. 790).</a:t>
            </a:r>
          </a:p>
          <a:p>
            <a:r>
              <a:rPr lang="en-CA" dirty="0" smtClean="0"/>
              <a:t>ratio for soldiers killed in action to soldiers killed by disease (p. 791)</a:t>
            </a:r>
          </a:p>
          <a:p>
            <a:r>
              <a:rPr lang="en-CA" dirty="0" smtClean="0"/>
              <a:t>bubonic plague</a:t>
            </a:r>
          </a:p>
          <a:p>
            <a:r>
              <a:rPr lang="en-CA" dirty="0" smtClean="0"/>
              <a:t>migration, troop movements</a:t>
            </a:r>
          </a:p>
          <a:p>
            <a:r>
              <a:rPr lang="en-CA" dirty="0" smtClean="0"/>
              <a:t>“very likely that many of the people who died in the Empire between 1618 and 1648  would have had their lives cut short even without the war” (p. 793)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599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Economic Impact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66360"/>
          </a:xfrm>
        </p:spPr>
        <p:txBody>
          <a:bodyPr/>
          <a:lstStyle/>
          <a:p>
            <a:r>
              <a:rPr lang="en-CA" dirty="0" smtClean="0"/>
              <a:t>trade and industry</a:t>
            </a:r>
          </a:p>
          <a:p>
            <a:pPr lvl="1"/>
            <a:r>
              <a:rPr lang="en-CA" dirty="0" smtClean="0"/>
              <a:t>regional variations</a:t>
            </a:r>
          </a:p>
          <a:p>
            <a:pPr lvl="1"/>
            <a:r>
              <a:rPr lang="en-CA" dirty="0" smtClean="0"/>
              <a:t>“overwhelmingly negative” impact of the War</a:t>
            </a:r>
          </a:p>
          <a:p>
            <a:pPr lvl="1"/>
            <a:r>
              <a:rPr lang="en-CA" dirty="0" smtClean="0"/>
              <a:t>drainage project in the Archbishopric of Salzburg, 1625-1644</a:t>
            </a:r>
          </a:p>
          <a:p>
            <a:r>
              <a:rPr lang="en-CA" dirty="0" smtClean="0"/>
              <a:t>agriculture</a:t>
            </a:r>
          </a:p>
          <a:p>
            <a:pPr lvl="1"/>
            <a:r>
              <a:rPr lang="en-CA" dirty="0" smtClean="0"/>
              <a:t>consolidation of farms</a:t>
            </a:r>
          </a:p>
          <a:p>
            <a:pPr lvl="1"/>
            <a:r>
              <a:rPr lang="en-CA" dirty="0" smtClean="0"/>
              <a:t>Increasing value of labour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97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CA" dirty="0" smtClean="0"/>
              <a:t>Economic Impact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090160"/>
          </a:xfrm>
        </p:spPr>
        <p:txBody>
          <a:bodyPr/>
          <a:lstStyle/>
          <a:p>
            <a:r>
              <a:rPr lang="en-CA" dirty="0" smtClean="0"/>
              <a:t>economic situation before the War</a:t>
            </a:r>
          </a:p>
          <a:p>
            <a:r>
              <a:rPr lang="en-CA" dirty="0" smtClean="0"/>
              <a:t>Kipper and </a:t>
            </a:r>
            <a:r>
              <a:rPr lang="en-CA" dirty="0" err="1" smtClean="0"/>
              <a:t>Wipper</a:t>
            </a:r>
            <a:r>
              <a:rPr lang="en-CA" dirty="0" smtClean="0"/>
              <a:t> hyperinflation (1622)</a:t>
            </a:r>
          </a:p>
          <a:p>
            <a:pPr lvl="1"/>
            <a:r>
              <a:rPr lang="en-CA" dirty="0" smtClean="0"/>
              <a:t>coin debasement after 1618</a:t>
            </a:r>
          </a:p>
          <a:p>
            <a:pPr lvl="1"/>
            <a:r>
              <a:rPr lang="en-CA" dirty="0" smtClean="0"/>
              <a:t>private consortium (1622)</a:t>
            </a:r>
          </a:p>
          <a:p>
            <a:pPr lvl="1"/>
            <a:r>
              <a:rPr lang="en-CA" dirty="0" smtClean="0"/>
              <a:t>1 silver mark = 19 fl. (1618), 79 fl., 110 fl.</a:t>
            </a:r>
          </a:p>
          <a:p>
            <a:pPr lvl="1"/>
            <a:r>
              <a:rPr lang="en-CA" dirty="0" smtClean="0"/>
              <a:t>fall of revenue in real terms, price increases</a:t>
            </a:r>
          </a:p>
          <a:p>
            <a:pPr lvl="1"/>
            <a:r>
              <a:rPr lang="en-CA" dirty="0" smtClean="0"/>
              <a:t>1623: use of imperial institutions to end crisis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3045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1027</TotalTime>
  <Words>664</Words>
  <Application>Microsoft Office PowerPoint</Application>
  <PresentationFormat>On-screen Show (4:3)</PresentationFormat>
  <Paragraphs>87</Paragraphs>
  <Slides>15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History 321:  State and Society in Early Modern Europe: The Thirty Years War</vt:lpstr>
      <vt:lpstr>Question</vt:lpstr>
      <vt:lpstr>Interpretations</vt:lpstr>
      <vt:lpstr>Interpretations</vt:lpstr>
      <vt:lpstr>Reasons for debate</vt:lpstr>
      <vt:lpstr>Demographic impact</vt:lpstr>
      <vt:lpstr>What were the causes of death?</vt:lpstr>
      <vt:lpstr>Economic Impact</vt:lpstr>
      <vt:lpstr>Economic Impact</vt:lpstr>
      <vt:lpstr>Economic Impact</vt:lpstr>
      <vt:lpstr>Impact on the territorial state</vt:lpstr>
      <vt:lpstr>Cultural impact</vt:lpstr>
      <vt:lpstr>Cultural impact</vt:lpstr>
      <vt:lpstr>Jacques Callot, Miseries of War (1633)</vt:lpstr>
      <vt:lpstr>Sourcebook, docs. 79-90, 145-151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321:  State and Society in Early Modern Europe: The Thirty Years War</dc:title>
  <dc:creator>Hilmar</dc:creator>
  <cp:lastModifiedBy>Hilmar</cp:lastModifiedBy>
  <cp:revision>41</cp:revision>
  <dcterms:created xsi:type="dcterms:W3CDTF">2006-08-16T00:00:00Z</dcterms:created>
  <dcterms:modified xsi:type="dcterms:W3CDTF">2011-11-05T22:39:15Z</dcterms:modified>
</cp:coreProperties>
</file>